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FE72E-DB94-4689-8B30-5D90A1ABC6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183280-0528-4C54-97E9-1F7E2A9848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62DA47-3EBC-4375-9DEE-BDCCE7C80957}"/>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FD5614B6-EA90-44E6-BEAC-B437D32850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7D4A5A-9528-4CCA-9E4F-D5583183F40B}"/>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1998333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9B746-E710-45D8-A8C7-F8F180B93F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E76F6D-4529-45ED-9A2C-AA9CF53DFCD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4125BF-0B6D-4E50-95D9-2EE70AF1D51E}"/>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5307142D-B2EF-4F5B-8BA5-21D2180570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7933DA-CD1B-4990-9B34-5423381B3397}"/>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145244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104F9-E673-4B0A-8BD6-621EFAC6F4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809880-B0F2-4B74-9A8E-E4D0BC10B0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6278FFF-B0A1-49EF-810E-131C90B09DD6}"/>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EE1B27FB-21F8-487F-9E00-5BC5EDBC1C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D8F40B-90EC-4985-86F3-7C7D0BC2DAC0}"/>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396302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D0F8C-F128-4E1A-91C0-0C1EBB07EB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0E6B68-357C-4B4E-85AE-32915DECFB6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3E6D0F-B570-43A1-AC01-7344F849F9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7B4921-88CF-4EF4-BCB5-23B1CE290E88}"/>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6" name="Footer Placeholder 5">
            <a:extLst>
              <a:ext uri="{FF2B5EF4-FFF2-40B4-BE49-F238E27FC236}">
                <a16:creationId xmlns:a16="http://schemas.microsoft.com/office/drawing/2014/main" id="{C0F6E8E6-8ABA-4B3B-A675-C7AA3DE7D6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F0C934-3DEB-40BF-A7C5-051484DD83E2}"/>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887326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91B92-6DC2-4405-9732-DA1E13A25F0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CD9770-DC2E-4703-9560-5B23EAC1E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C95DA0-49EF-4697-9C34-0326478BA0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706986-A75D-44C6-8499-4E60905047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557772F-B5F7-4816-90BC-4A8E419D16F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6065BD-5601-41EE-B695-543CC431BDDB}"/>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8" name="Footer Placeholder 7">
            <a:extLst>
              <a:ext uri="{FF2B5EF4-FFF2-40B4-BE49-F238E27FC236}">
                <a16:creationId xmlns:a16="http://schemas.microsoft.com/office/drawing/2014/main" id="{C009B22E-055F-4A6B-9B71-BDABECF325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F4B28C1-4D89-42D0-B86B-4A92F3EA3884}"/>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3178681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ADDD4-EBB4-4C9D-B63B-509276ECD1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E8BABD-2C8C-435C-B6AD-93303AF0082A}"/>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4" name="Footer Placeholder 3">
            <a:extLst>
              <a:ext uri="{FF2B5EF4-FFF2-40B4-BE49-F238E27FC236}">
                <a16:creationId xmlns:a16="http://schemas.microsoft.com/office/drawing/2014/main" id="{FDE714B9-C45D-4BE8-B193-EB5FD633775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0AB62E2-69C3-46F6-8E76-B618625792FB}"/>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508452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1DBBFF-F9F1-4226-8014-9828A868C076}"/>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3" name="Footer Placeholder 2">
            <a:extLst>
              <a:ext uri="{FF2B5EF4-FFF2-40B4-BE49-F238E27FC236}">
                <a16:creationId xmlns:a16="http://schemas.microsoft.com/office/drawing/2014/main" id="{91BE8B0B-F366-4536-A773-4CCA2F76EE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818880-0FAF-4178-B7B6-3F97F3B0E6F1}"/>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3441394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69357-A04D-4067-AFAB-D2583DB15A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99B78E-B95C-4DBC-BA26-B0334D571C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BE8626-1ECA-4387-9632-54A40717F3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9E0694-9B2C-4ECB-AF87-C9D9AEAC0021}"/>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6" name="Footer Placeholder 5">
            <a:extLst>
              <a:ext uri="{FF2B5EF4-FFF2-40B4-BE49-F238E27FC236}">
                <a16:creationId xmlns:a16="http://schemas.microsoft.com/office/drawing/2014/main" id="{C8E10BE5-9A51-4EB7-AD1B-6BDA207D55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7785CC-0FA0-430F-9274-328A64C7E9DD}"/>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164474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8D0DC-630C-452B-995C-1242DFD73D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AF185D-774E-439F-BC0D-9483E05841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DCC381-884A-449C-82AE-DCD0F77C17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2611C8-218E-4A51-9BE7-0E76FE3CF0D6}"/>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6" name="Footer Placeholder 5">
            <a:extLst>
              <a:ext uri="{FF2B5EF4-FFF2-40B4-BE49-F238E27FC236}">
                <a16:creationId xmlns:a16="http://schemas.microsoft.com/office/drawing/2014/main" id="{7A027738-157C-460F-B5C8-F9AD91BB7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49B6D5-108E-4C30-A3F2-97CB8B931AC3}"/>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535949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A6716-1305-48BD-934B-10EC48A41EA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E92B39-4AE8-4830-A1F8-A2E318D5A1B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A07AD3-BE2E-4C0F-BBB9-D9540E5A209E}"/>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992E5752-1065-4382-AF09-4ADDF20337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28FEB-3E68-4F4C-8576-B518D8771A0B}"/>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4234012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670A73-AC1A-4745-8D2B-92BAF7904C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01CCA4-880A-4493-AFB8-48AF58BBEF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D3FC67-3B85-4DA5-B534-A96FBF70F905}"/>
              </a:ext>
            </a:extLst>
          </p:cNvPr>
          <p:cNvSpPr>
            <a:spLocks noGrp="1"/>
          </p:cNvSpPr>
          <p:nvPr>
            <p:ph type="dt" sz="half" idx="10"/>
          </p:nvPr>
        </p:nvSpPr>
        <p:spPr/>
        <p:txBody>
          <a:body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660A7CB1-BC64-4B77-A282-45B0C62D53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344A29-ADEC-4CE7-ABBF-D3F726A9E1A1}"/>
              </a:ext>
            </a:extLst>
          </p:cNvPr>
          <p:cNvSpPr>
            <a:spLocks noGrp="1"/>
          </p:cNvSpPr>
          <p:nvPr>
            <p:ph type="sldNum" sz="quarter" idx="12"/>
          </p:nvPr>
        </p:nvSpPr>
        <p:spPr/>
        <p:txBody>
          <a:bodyPr/>
          <a:lstStyle/>
          <a:p>
            <a:fld id="{286E9B5D-E491-4106-8A42-B96A54E9284F}" type="slidenum">
              <a:rPr lang="en-GB" smtClean="0"/>
              <a:t>‹#›</a:t>
            </a:fld>
            <a:endParaRPr lang="en-GB"/>
          </a:p>
        </p:txBody>
      </p:sp>
    </p:spTree>
    <p:extLst>
      <p:ext uri="{BB962C8B-B14F-4D97-AF65-F5344CB8AC3E}">
        <p14:creationId xmlns:p14="http://schemas.microsoft.com/office/powerpoint/2010/main" val="2518493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B81343-B5BD-4074-B6A4-2E378B1650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A6E97F-1511-4727-8F1F-FC10E44125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78036F-7AE8-4E22-8EE6-4C22567082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208F6B-4C61-452C-BF3C-92CA8BD0F2AC}" type="datetimeFigureOut">
              <a:rPr lang="en-GB" smtClean="0"/>
              <a:t>18/05/2021</a:t>
            </a:fld>
            <a:endParaRPr lang="en-GB"/>
          </a:p>
        </p:txBody>
      </p:sp>
      <p:sp>
        <p:nvSpPr>
          <p:cNvPr id="5" name="Footer Placeholder 4">
            <a:extLst>
              <a:ext uri="{FF2B5EF4-FFF2-40B4-BE49-F238E27FC236}">
                <a16:creationId xmlns:a16="http://schemas.microsoft.com/office/drawing/2014/main" id="{68C8907B-F696-493F-9D59-C61AA70312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CD099DE-EC86-4FD0-A5E8-D73413F19A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6E9B5D-E491-4106-8A42-B96A54E9284F}" type="slidenum">
              <a:rPr lang="en-GB" smtClean="0"/>
              <a:t>‹#›</a:t>
            </a:fld>
            <a:endParaRPr lang="en-GB"/>
          </a:p>
        </p:txBody>
      </p:sp>
    </p:spTree>
    <p:extLst>
      <p:ext uri="{BB962C8B-B14F-4D97-AF65-F5344CB8AC3E}">
        <p14:creationId xmlns:p14="http://schemas.microsoft.com/office/powerpoint/2010/main" val="1612715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6E22245-BC3D-4DB4-8B5B-2EC2F327B6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144" cy="1219200"/>
          </a:xfrm>
          <a:prstGeom prst="rect">
            <a:avLst/>
          </a:prstGeom>
        </p:spPr>
      </p:pic>
      <p:sp>
        <p:nvSpPr>
          <p:cNvPr id="6" name="TextBox 5">
            <a:extLst>
              <a:ext uri="{FF2B5EF4-FFF2-40B4-BE49-F238E27FC236}">
                <a16:creationId xmlns:a16="http://schemas.microsoft.com/office/drawing/2014/main" id="{38D2C48B-9E2E-4D49-AA72-35331F34C7AD}"/>
              </a:ext>
            </a:extLst>
          </p:cNvPr>
          <p:cNvSpPr txBox="1"/>
          <p:nvPr/>
        </p:nvSpPr>
        <p:spPr>
          <a:xfrm>
            <a:off x="2339008" y="286434"/>
            <a:ext cx="7513983" cy="646331"/>
          </a:xfrm>
          <a:prstGeom prst="rect">
            <a:avLst/>
          </a:prstGeom>
          <a:noFill/>
        </p:spPr>
        <p:txBody>
          <a:bodyPr wrap="square" rtlCol="0">
            <a:spAutoFit/>
          </a:bodyPr>
          <a:lstStyle/>
          <a:p>
            <a:pPr algn="ctr"/>
            <a:r>
              <a:rPr lang="en-GB" sz="3600" dirty="0">
                <a:solidFill>
                  <a:schemeClr val="accent6">
                    <a:lumMod val="50000"/>
                  </a:schemeClr>
                </a:solidFill>
                <a:latin typeface="Arial Black" panose="020B0A04020102020204" pitchFamily="34" charset="0"/>
              </a:rPr>
              <a:t>Paulerspury Primary School</a:t>
            </a:r>
          </a:p>
        </p:txBody>
      </p:sp>
      <p:pic>
        <p:nvPicPr>
          <p:cNvPr id="1026" name="Picture 2" descr="Five Big Ideas in Teaching for Mastery | NCETM">
            <a:extLst>
              <a:ext uri="{FF2B5EF4-FFF2-40B4-BE49-F238E27FC236}">
                <a16:creationId xmlns:a16="http://schemas.microsoft.com/office/drawing/2014/main" id="{348F8C9F-18CB-49E1-B141-2845C66744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5203" y="1324572"/>
            <a:ext cx="2461591" cy="184619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2D0BD24-9286-435A-8350-2FA713CE0174}"/>
              </a:ext>
            </a:extLst>
          </p:cNvPr>
          <p:cNvSpPr/>
          <p:nvPr/>
        </p:nvSpPr>
        <p:spPr>
          <a:xfrm>
            <a:off x="152397" y="1324572"/>
            <a:ext cx="4618386" cy="2292935"/>
          </a:xfrm>
          <a:prstGeom prst="rect">
            <a:avLst/>
          </a:prstGeom>
          <a:ln w="57150">
            <a:solidFill>
              <a:schemeClr val="accent6">
                <a:lumMod val="50000"/>
              </a:schemeClr>
            </a:solidFill>
          </a:ln>
        </p:spPr>
        <p:txBody>
          <a:bodyPr wrap="square">
            <a:spAutoFit/>
          </a:bodyPr>
          <a:lstStyle/>
          <a:p>
            <a:pPr algn="just">
              <a:spcAft>
                <a:spcPts val="0"/>
              </a:spcAft>
            </a:pPr>
            <a:r>
              <a:rPr lang="en-GB" sz="1100" b="1" u="sng" dirty="0">
                <a:solidFill>
                  <a:srgbClr val="000000"/>
                </a:solidFill>
                <a:latin typeface="Arial" panose="020B0604020202020204" pitchFamily="34" charset="0"/>
                <a:ea typeface="Times New Roman" panose="02020603050405020304" pitchFamily="18" charset="0"/>
                <a:cs typeface="Arial" panose="020B0604020202020204" pitchFamily="34" charset="0"/>
              </a:rPr>
              <a:t>Vision and Aims</a:t>
            </a:r>
            <a:endParaRPr lang="en-GB" sz="1100" b="1"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We will:</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Be confident and enthusiastic learners, who love learning Maths.</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Master skills, making sure we have a deep understanding of concepts.</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Develop a sound understanding of fluency, which will help us to reason and problem solve.</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Develop reasoning so we can explain using precise mathematical terminology. </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Apply our skills, using problem solving, for real-life and cross-curricular situations.</a:t>
            </a:r>
          </a:p>
          <a:p>
            <a:pPr marL="342900" lvl="0" indent="-342900" algn="just">
              <a:spcAft>
                <a:spcPts val="0"/>
              </a:spcAft>
              <a:buFont typeface="Symbol" panose="05050102010706020507" pitchFamily="18" charset="2"/>
              <a:buChar char=""/>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All value Mathematics and understand it’s importance in our everyday lives.</a:t>
            </a:r>
          </a:p>
        </p:txBody>
      </p:sp>
      <p:sp>
        <p:nvSpPr>
          <p:cNvPr id="9" name="Rectangle 8">
            <a:extLst>
              <a:ext uri="{FF2B5EF4-FFF2-40B4-BE49-F238E27FC236}">
                <a16:creationId xmlns:a16="http://schemas.microsoft.com/office/drawing/2014/main" id="{AA89E2A5-AB84-4CA9-856F-E6ECCF31F000}"/>
              </a:ext>
            </a:extLst>
          </p:cNvPr>
          <p:cNvSpPr/>
          <p:nvPr/>
        </p:nvSpPr>
        <p:spPr>
          <a:xfrm>
            <a:off x="4221851" y="3770799"/>
            <a:ext cx="3104943" cy="2800767"/>
          </a:xfrm>
          <a:prstGeom prst="rect">
            <a:avLst/>
          </a:prstGeom>
          <a:ln w="57150">
            <a:solidFill>
              <a:schemeClr val="accent6">
                <a:lumMod val="50000"/>
              </a:schemeClr>
            </a:solidFill>
          </a:ln>
        </p:spPr>
        <p:txBody>
          <a:bodyPr wrap="square">
            <a:spAutoFit/>
          </a:bodyPr>
          <a:lstStyle/>
          <a:p>
            <a:pPr algn="just">
              <a:spcAft>
                <a:spcPts val="0"/>
              </a:spcAft>
            </a:pPr>
            <a:r>
              <a:rPr lang="en-GB" sz="1100" b="1" u="sng" dirty="0">
                <a:solidFill>
                  <a:srgbClr val="000000"/>
                </a:solidFill>
                <a:latin typeface="Arial" panose="020B0604020202020204" pitchFamily="34" charset="0"/>
                <a:ea typeface="Times New Roman" panose="02020603050405020304" pitchFamily="18" charset="0"/>
                <a:cs typeface="Arial" panose="020B0604020202020204" pitchFamily="34" charset="0"/>
              </a:rPr>
              <a:t>Planning</a:t>
            </a:r>
          </a:p>
          <a:p>
            <a:pPr algn="just">
              <a:spcAft>
                <a:spcPts val="0"/>
              </a:spcAft>
            </a:pPr>
            <a:r>
              <a:rPr lang="en-GB" sz="1100" u="sng" dirty="0">
                <a:solidFill>
                  <a:srgbClr val="000000"/>
                </a:solidFill>
                <a:latin typeface="Arial" panose="020B0604020202020204" pitchFamily="34" charset="0"/>
                <a:ea typeface="Times New Roman" panose="02020603050405020304" pitchFamily="18" charset="0"/>
                <a:cs typeface="Arial" panose="020B0604020202020204" pitchFamily="34" charset="0"/>
              </a:rPr>
              <a:t>LTP plots the sequencing throughout the year.</a:t>
            </a:r>
          </a:p>
          <a:p>
            <a:pPr algn="just">
              <a:spcAft>
                <a:spcPts val="0"/>
              </a:spcAft>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Designed by the Maths Co-Ordinator to collate objectives from White Rose Hub and year group specific objectives. </a:t>
            </a:r>
          </a:p>
          <a:p>
            <a:pPr algn="just">
              <a:spcAft>
                <a:spcPts val="0"/>
              </a:spcAft>
            </a:pPr>
            <a:r>
              <a:rPr lang="en-GB" sz="1100" u="sng" dirty="0">
                <a:solidFill>
                  <a:srgbClr val="000000"/>
                </a:solidFill>
                <a:latin typeface="Arial" panose="020B0604020202020204" pitchFamily="34" charset="0"/>
                <a:ea typeface="Times New Roman" panose="02020603050405020304" pitchFamily="18" charset="0"/>
                <a:cs typeface="Arial" panose="020B0604020202020204" pitchFamily="34" charset="0"/>
              </a:rPr>
              <a:t>MTP identifies sequences of concepts for each topic of work.</a:t>
            </a:r>
          </a:p>
          <a:p>
            <a:pPr algn="just">
              <a:spcAft>
                <a:spcPts val="0"/>
              </a:spcAft>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White Rose Hub Mixed Age Planning is used to help facilitate small steps, identify potential misconceptions and plan mathematical vocabulary. </a:t>
            </a:r>
          </a:p>
          <a:p>
            <a:pPr algn="just">
              <a:spcAft>
                <a:spcPts val="0"/>
              </a:spcAft>
            </a:pPr>
            <a:r>
              <a:rPr lang="en-GB" sz="1100" u="sng" dirty="0">
                <a:solidFill>
                  <a:srgbClr val="000000"/>
                </a:solidFill>
                <a:latin typeface="Arial" panose="020B0604020202020204" pitchFamily="34" charset="0"/>
                <a:ea typeface="Times New Roman" panose="02020603050405020304" pitchFamily="18" charset="0"/>
                <a:cs typeface="Arial" panose="020B0604020202020204" pitchFamily="34" charset="0"/>
              </a:rPr>
              <a:t>Daily Lessons</a:t>
            </a:r>
          </a:p>
          <a:p>
            <a:pPr algn="just">
              <a:spcAft>
                <a:spcPts val="0"/>
              </a:spcAft>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Focuses on small step, making sure that knowledge is fully understood before moving on. A range of representations are introduced and used to further understanding.</a:t>
            </a:r>
          </a:p>
        </p:txBody>
      </p:sp>
      <p:graphicFrame>
        <p:nvGraphicFramePr>
          <p:cNvPr id="8" name="Table 7">
            <a:extLst>
              <a:ext uri="{FF2B5EF4-FFF2-40B4-BE49-F238E27FC236}">
                <a16:creationId xmlns:a16="http://schemas.microsoft.com/office/drawing/2014/main" id="{6AD87E81-B88A-41F8-96DE-C56F4E36E589}"/>
              </a:ext>
            </a:extLst>
          </p:cNvPr>
          <p:cNvGraphicFramePr>
            <a:graphicFrameLocks noGrp="1"/>
          </p:cNvGraphicFramePr>
          <p:nvPr>
            <p:extLst>
              <p:ext uri="{D42A27DB-BD31-4B8C-83A1-F6EECF244321}">
                <p14:modId xmlns:p14="http://schemas.microsoft.com/office/powerpoint/2010/main" val="2469528750"/>
              </p:ext>
            </p:extLst>
          </p:nvPr>
        </p:nvGraphicFramePr>
        <p:xfrm>
          <a:off x="7421214" y="943719"/>
          <a:ext cx="4618389" cy="5657917"/>
        </p:xfrm>
        <a:graphic>
          <a:graphicData uri="http://schemas.openxmlformats.org/drawingml/2006/table">
            <a:tbl>
              <a:tblPr firstRow="1" firstCol="1" bandRow="1">
                <a:tableStyleId>{16D9F66E-5EB9-4882-86FB-DCBF35E3C3E4}</a:tableStyleId>
              </a:tblPr>
              <a:tblGrid>
                <a:gridCol w="1053545">
                  <a:extLst>
                    <a:ext uri="{9D8B030D-6E8A-4147-A177-3AD203B41FA5}">
                      <a16:colId xmlns:a16="http://schemas.microsoft.com/office/drawing/2014/main" val="3651199064"/>
                    </a:ext>
                  </a:extLst>
                </a:gridCol>
                <a:gridCol w="3564844">
                  <a:extLst>
                    <a:ext uri="{9D8B030D-6E8A-4147-A177-3AD203B41FA5}">
                      <a16:colId xmlns:a16="http://schemas.microsoft.com/office/drawing/2014/main" val="767080658"/>
                    </a:ext>
                  </a:extLst>
                </a:gridCol>
              </a:tblGrid>
              <a:tr h="156211">
                <a:tc gridSpan="2">
                  <a:txBody>
                    <a:bodyPr/>
                    <a:lstStyle/>
                    <a:p>
                      <a:pPr algn="ctr">
                        <a:lnSpc>
                          <a:spcPct val="107000"/>
                        </a:lnSpc>
                        <a:spcAft>
                          <a:spcPts val="0"/>
                        </a:spcAft>
                      </a:pPr>
                      <a:r>
                        <a:rPr lang="en-GB" sz="1050" b="1" u="sng" dirty="0">
                          <a:effectLst/>
                          <a:latin typeface="Arial" panose="020B0604020202020204" pitchFamily="34" charset="0"/>
                          <a:ea typeface="Calibri" panose="020F0502020204030204" pitchFamily="34" charset="0"/>
                          <a:cs typeface="Arial" panose="020B0604020202020204" pitchFamily="34" charset="0"/>
                        </a:rPr>
                        <a:t>Principles of a Mastery Lesson</a:t>
                      </a:r>
                    </a:p>
                  </a:txBody>
                  <a:tcPr marL="39865" marR="39865" marT="0" marB="0" anchor="ctr"/>
                </a:tc>
                <a:tc hMerge="1">
                  <a:txBody>
                    <a:bodyPr/>
                    <a:lstStyle/>
                    <a:p>
                      <a:pPr>
                        <a:lnSpc>
                          <a:spcPct val="107000"/>
                        </a:lnSpc>
                        <a:spcAft>
                          <a:spcPts val="0"/>
                        </a:spcAft>
                      </a:pPr>
                      <a:endParaRPr lang="en-GB" sz="800" b="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3407101571"/>
                  </a:ext>
                </a:extLst>
              </a:tr>
              <a:tr h="1297254">
                <a:tc>
                  <a:txBody>
                    <a:bodyPr/>
                    <a:lstStyle/>
                    <a:p>
                      <a:pPr>
                        <a:lnSpc>
                          <a:spcPct val="107000"/>
                        </a:lnSpc>
                        <a:spcAft>
                          <a:spcPts val="0"/>
                        </a:spcAft>
                      </a:pPr>
                      <a:r>
                        <a:rPr lang="en-GB" sz="950" dirty="0">
                          <a:effectLst/>
                          <a:latin typeface="Arial" panose="020B0604020202020204" pitchFamily="34" charset="0"/>
                          <a:cs typeface="Arial" panose="020B0604020202020204" pitchFamily="34" charset="0"/>
                        </a:rPr>
                        <a:t>Interactive Whole Class Teaching</a:t>
                      </a:r>
                      <a:endParaRPr lang="en-GB" sz="95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dirty="0">
                          <a:effectLst/>
                          <a:latin typeface="Arial" panose="020B0604020202020204" pitchFamily="34" charset="0"/>
                          <a:cs typeface="Arial" panose="020B0604020202020204" pitchFamily="34" charset="0"/>
                        </a:rPr>
                        <a:t>All the children work on the same lesson content at the same time. This allows students to have mastered a concept before moving on to new content, making sure no one is left behind.</a:t>
                      </a:r>
                    </a:p>
                    <a:p>
                      <a:pPr>
                        <a:lnSpc>
                          <a:spcPct val="107000"/>
                        </a:lnSpc>
                        <a:spcAft>
                          <a:spcPts val="0"/>
                        </a:spcAft>
                      </a:pPr>
                      <a:r>
                        <a:rPr lang="en-GB" sz="950" dirty="0">
                          <a:effectLst/>
                          <a:latin typeface="Arial" panose="020B0604020202020204" pitchFamily="34" charset="0"/>
                          <a:cs typeface="Arial" panose="020B0604020202020204" pitchFamily="34" charset="0"/>
                        </a:rPr>
                        <a:t>Even as a mixed age school, when the objectives match, we teach the whole class together. The children will access the same activities and they will be differentiated accordingly.</a:t>
                      </a:r>
                    </a:p>
                    <a:p>
                      <a:pPr>
                        <a:lnSpc>
                          <a:spcPct val="107000"/>
                        </a:lnSpc>
                        <a:spcAft>
                          <a:spcPts val="0"/>
                        </a:spcAft>
                      </a:pPr>
                      <a:r>
                        <a:rPr lang="en-GB" sz="950" dirty="0">
                          <a:effectLst/>
                          <a:latin typeface="Arial" panose="020B0604020202020204" pitchFamily="34" charset="0"/>
                          <a:cs typeface="Arial" panose="020B0604020202020204" pitchFamily="34" charset="0"/>
                        </a:rPr>
                        <a:t>Where objectives do not explicitly match, the year groups will be separated by teacher and TA until that concept is learnt before coming together again for the next objective.</a:t>
                      </a:r>
                      <a:endParaRPr lang="en-GB" sz="95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1550936363"/>
                  </a:ext>
                </a:extLst>
              </a:tr>
              <a:tr h="861314">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Differentiation</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dirty="0">
                          <a:effectLst/>
                          <a:latin typeface="Arial" panose="020B0604020202020204" pitchFamily="34" charset="0"/>
                          <a:cs typeface="Arial" panose="020B0604020202020204" pitchFamily="34" charset="0"/>
                        </a:rPr>
                        <a:t>Activities can be differentiated through adult support, the resources provided, the method the child chooses to use or the output of an explanation. Where appropriate, children should be allowed to select the resources and method that they feel most confident using.</a:t>
                      </a:r>
                    </a:p>
                    <a:p>
                      <a:pPr>
                        <a:lnSpc>
                          <a:spcPct val="107000"/>
                        </a:lnSpc>
                        <a:spcAft>
                          <a:spcPts val="0"/>
                        </a:spcAft>
                      </a:pPr>
                      <a:r>
                        <a:rPr lang="en-GB" sz="950" dirty="0">
                          <a:effectLst/>
                          <a:latin typeface="Arial" panose="020B0604020202020204" pitchFamily="34" charset="0"/>
                          <a:cs typeface="Arial" panose="020B0604020202020204" pitchFamily="34" charset="0"/>
                        </a:rPr>
                        <a:t>All of these are used to assess a child’s understanding and address misconceptions immediately.</a:t>
                      </a:r>
                      <a:endParaRPr lang="en-GB" sz="95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2373588497"/>
                  </a:ext>
                </a:extLst>
              </a:tr>
              <a:tr h="425376">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Small steps teaching</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Each lesson is carefully sequenced to make sure all children are able to grasp new and potentially difficult concepts in small steps. This may mean filling gaps and addressing previous content before moving on to the new.</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3076022119"/>
                  </a:ext>
                </a:extLst>
              </a:tr>
              <a:tr h="861314">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Conceptual Understanding</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Teachers will provide the same concept or problem using a range of methods and representations to make sure that children have really mastered their understanding. Where they may not have understood it in one way, they may in another.</a:t>
                      </a:r>
                    </a:p>
                    <a:p>
                      <a:pPr>
                        <a:lnSpc>
                          <a:spcPct val="107000"/>
                        </a:lnSpc>
                        <a:spcAft>
                          <a:spcPts val="0"/>
                        </a:spcAft>
                      </a:pPr>
                      <a:r>
                        <a:rPr lang="en-GB" sz="950">
                          <a:effectLst/>
                          <a:latin typeface="Arial" panose="020B0604020202020204" pitchFamily="34" charset="0"/>
                          <a:cs typeface="Arial" panose="020B0604020202020204" pitchFamily="34" charset="0"/>
                        </a:rPr>
                        <a:t>Children in every year group should be taught each new concept using concrete, pictorial and abstract to aid understanding.</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1466878053"/>
                  </a:ext>
                </a:extLst>
              </a:tr>
              <a:tr h="425376">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Intelligent Practice</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Children are set questions or problems that have something in common, a pattern or a generalisation to help children develop their procedural fluency and conceptual understanding.</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2388440163"/>
                  </a:ext>
                </a:extLst>
              </a:tr>
              <a:tr h="570688">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Full Sentences</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a:effectLst/>
                          <a:latin typeface="Arial" panose="020B0604020202020204" pitchFamily="34" charset="0"/>
                          <a:cs typeface="Arial" panose="020B0604020202020204" pitchFamily="34" charset="0"/>
                        </a:rPr>
                        <a:t>Children are encouraged to use full sentences when answering the teacher, using the correct mathematical vocabulary at every stage in the school.</a:t>
                      </a:r>
                    </a:p>
                    <a:p>
                      <a:pPr>
                        <a:lnSpc>
                          <a:spcPct val="107000"/>
                        </a:lnSpc>
                        <a:spcAft>
                          <a:spcPts val="0"/>
                        </a:spcAft>
                      </a:pPr>
                      <a:r>
                        <a:rPr lang="en-GB" sz="950">
                          <a:effectLst/>
                          <a:latin typeface="Arial" panose="020B0604020202020204" pitchFamily="34" charset="0"/>
                          <a:cs typeface="Arial" panose="020B0604020202020204" pitchFamily="34" charset="0"/>
                        </a:rPr>
                        <a:t>As teachers, we scaffold this with the use of STEM sentences.</a:t>
                      </a:r>
                      <a:endParaRPr lang="en-GB" sz="95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2289858957"/>
                  </a:ext>
                </a:extLst>
              </a:tr>
              <a:tr h="425376">
                <a:tc>
                  <a:txBody>
                    <a:bodyPr/>
                    <a:lstStyle/>
                    <a:p>
                      <a:pPr>
                        <a:lnSpc>
                          <a:spcPct val="107000"/>
                        </a:lnSpc>
                        <a:spcAft>
                          <a:spcPts val="0"/>
                        </a:spcAft>
                      </a:pPr>
                      <a:r>
                        <a:rPr lang="en-GB" sz="950" dirty="0">
                          <a:effectLst/>
                          <a:latin typeface="Arial" panose="020B0604020202020204" pitchFamily="34" charset="0"/>
                          <a:cs typeface="Arial" panose="020B0604020202020204" pitchFamily="34" charset="0"/>
                        </a:rPr>
                        <a:t>Early Intervention</a:t>
                      </a:r>
                      <a:endParaRPr lang="en-GB" sz="95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tc>
                  <a:txBody>
                    <a:bodyPr/>
                    <a:lstStyle/>
                    <a:p>
                      <a:pPr>
                        <a:lnSpc>
                          <a:spcPct val="107000"/>
                        </a:lnSpc>
                        <a:spcAft>
                          <a:spcPts val="0"/>
                        </a:spcAft>
                      </a:pPr>
                      <a:r>
                        <a:rPr lang="en-GB" sz="950" dirty="0">
                          <a:effectLst/>
                          <a:latin typeface="Arial" panose="020B0604020202020204" pitchFamily="34" charset="0"/>
                          <a:cs typeface="Arial" panose="020B0604020202020204" pitchFamily="34" charset="0"/>
                        </a:rPr>
                        <a:t>Where the child has not grasped a concept, there should be same day (or as soon as possible) intervention to make sure that the child has fully grasped it before moving on.</a:t>
                      </a:r>
                      <a:endParaRPr lang="en-GB" sz="950" dirty="0">
                        <a:effectLst/>
                        <a:latin typeface="Arial" panose="020B0604020202020204" pitchFamily="34" charset="0"/>
                        <a:ea typeface="Calibri" panose="020F0502020204030204" pitchFamily="34" charset="0"/>
                        <a:cs typeface="Arial" panose="020B0604020202020204" pitchFamily="34" charset="0"/>
                      </a:endParaRPr>
                    </a:p>
                  </a:txBody>
                  <a:tcPr marL="39865" marR="39865" marT="0" marB="0"/>
                </a:tc>
                <a:extLst>
                  <a:ext uri="{0D108BD9-81ED-4DB2-BD59-A6C34878D82A}">
                    <a16:rowId xmlns:a16="http://schemas.microsoft.com/office/drawing/2014/main" val="561337526"/>
                  </a:ext>
                </a:extLst>
              </a:tr>
            </a:tbl>
          </a:graphicData>
        </a:graphic>
      </p:graphicFrame>
      <p:pic>
        <p:nvPicPr>
          <p:cNvPr id="11" name="Picture 10">
            <a:extLst>
              <a:ext uri="{FF2B5EF4-FFF2-40B4-BE49-F238E27FC236}">
                <a16:creationId xmlns:a16="http://schemas.microsoft.com/office/drawing/2014/main" id="{5A931B0E-14A2-4638-B0AC-3DB25FD01D86}"/>
              </a:ext>
            </a:extLst>
          </p:cNvPr>
          <p:cNvPicPr>
            <a:picLocks noChangeAspect="1"/>
          </p:cNvPicPr>
          <p:nvPr/>
        </p:nvPicPr>
        <p:blipFill>
          <a:blip r:embed="rId4"/>
          <a:stretch>
            <a:fillRect/>
          </a:stretch>
        </p:blipFill>
        <p:spPr>
          <a:xfrm>
            <a:off x="751645" y="6050089"/>
            <a:ext cx="3174725" cy="760333"/>
          </a:xfrm>
          <a:prstGeom prst="rect">
            <a:avLst/>
          </a:prstGeom>
        </p:spPr>
      </p:pic>
      <p:sp>
        <p:nvSpPr>
          <p:cNvPr id="13" name="Rectangle 12">
            <a:extLst>
              <a:ext uri="{FF2B5EF4-FFF2-40B4-BE49-F238E27FC236}">
                <a16:creationId xmlns:a16="http://schemas.microsoft.com/office/drawing/2014/main" id="{17252421-3CFA-4727-855E-0851CBAE3D2D}"/>
              </a:ext>
            </a:extLst>
          </p:cNvPr>
          <p:cNvSpPr/>
          <p:nvPr/>
        </p:nvSpPr>
        <p:spPr>
          <a:xfrm>
            <a:off x="152397" y="3757154"/>
            <a:ext cx="3906494" cy="2254143"/>
          </a:xfrm>
          <a:prstGeom prst="rect">
            <a:avLst/>
          </a:prstGeom>
          <a:ln w="57150">
            <a:solidFill>
              <a:schemeClr val="accent6">
                <a:lumMod val="50000"/>
              </a:schemeClr>
            </a:solidFill>
          </a:ln>
        </p:spPr>
        <p:txBody>
          <a:bodyPr wrap="square">
            <a:spAutoFit/>
          </a:bodyPr>
          <a:lstStyle/>
          <a:p>
            <a:pPr algn="just">
              <a:spcAft>
                <a:spcPts val="0"/>
              </a:spcAft>
            </a:pPr>
            <a:r>
              <a:rPr lang="en-GB" sz="1100" b="1" u="sng" dirty="0">
                <a:solidFill>
                  <a:srgbClr val="000000"/>
                </a:solidFill>
                <a:latin typeface="Arial" panose="020B0604020202020204" pitchFamily="34" charset="0"/>
                <a:ea typeface="Times New Roman" panose="02020603050405020304" pitchFamily="18" charset="0"/>
                <a:cs typeface="Arial" panose="020B0604020202020204" pitchFamily="34" charset="0"/>
              </a:rPr>
              <a:t>Principles of Learning</a:t>
            </a:r>
          </a:p>
          <a:p>
            <a:pPr fontAlgn="t">
              <a:lnSpc>
                <a:spcPct val="107000"/>
              </a:lnSpc>
            </a:pPr>
            <a:r>
              <a:rPr lang="en-GB" sz="1100" b="1" dirty="0">
                <a:solidFill>
                  <a:srgbClr val="000000"/>
                </a:solidFill>
                <a:latin typeface="Arial" panose="020B0604020202020204" pitchFamily="34" charset="0"/>
                <a:cs typeface="Arial" panose="020B0604020202020204" pitchFamily="34" charset="0"/>
              </a:rPr>
              <a:t>‘Every child can achieve’ ethos</a:t>
            </a:r>
            <a:endParaRPr lang="en-GB" sz="3200" dirty="0">
              <a:latin typeface="Arial" panose="020B0604020202020204" pitchFamily="34" charset="0"/>
            </a:endParaRPr>
          </a:p>
          <a:p>
            <a:pPr fontAlgn="t">
              <a:lnSpc>
                <a:spcPct val="107000"/>
              </a:lnSpc>
            </a:pPr>
            <a:r>
              <a:rPr lang="en-GB" sz="1100" dirty="0">
                <a:solidFill>
                  <a:srgbClr val="000000"/>
                </a:solidFill>
                <a:latin typeface="Arial" panose="020B0604020202020204" pitchFamily="34" charset="0"/>
                <a:cs typeface="Arial" panose="020B0604020202020204" pitchFamily="34" charset="0"/>
              </a:rPr>
              <a:t>We believe that every child has the potential to achieve expected and beyond. </a:t>
            </a:r>
          </a:p>
          <a:p>
            <a:pPr fontAlgn="t">
              <a:lnSpc>
                <a:spcPct val="107000"/>
              </a:lnSpc>
            </a:pPr>
            <a:r>
              <a:rPr lang="en-GB" sz="1100" b="1" dirty="0">
                <a:solidFill>
                  <a:srgbClr val="000000"/>
                </a:solidFill>
                <a:latin typeface="Arial" panose="020B0604020202020204" pitchFamily="34" charset="0"/>
                <a:cs typeface="Arial" panose="020B0604020202020204" pitchFamily="34" charset="0"/>
              </a:rPr>
              <a:t>Deep Learning</a:t>
            </a:r>
            <a:endParaRPr lang="en-GB" sz="3200" dirty="0">
              <a:latin typeface="Arial" panose="020B0604020202020204" pitchFamily="34" charset="0"/>
            </a:endParaRPr>
          </a:p>
          <a:p>
            <a:pPr fontAlgn="t">
              <a:lnSpc>
                <a:spcPct val="107000"/>
              </a:lnSpc>
            </a:pPr>
            <a:r>
              <a:rPr lang="en-GB" sz="1100" dirty="0">
                <a:solidFill>
                  <a:srgbClr val="000000"/>
                </a:solidFill>
                <a:latin typeface="Arial" panose="020B0604020202020204" pitchFamily="34" charset="0"/>
                <a:cs typeface="Arial" panose="020B0604020202020204" pitchFamily="34" charset="0"/>
              </a:rPr>
              <a:t>Children are required to demonstrate deep understanding through exploring sophisticated problems, explaining misconceptions and explaining, using correct mathematical vocabulary, how they used a method. </a:t>
            </a:r>
          </a:p>
          <a:p>
            <a:pPr fontAlgn="t">
              <a:lnSpc>
                <a:spcPct val="107000"/>
              </a:lnSpc>
            </a:pPr>
            <a:r>
              <a:rPr lang="en-GB" sz="1100" b="1" dirty="0">
                <a:solidFill>
                  <a:srgbClr val="000000"/>
                </a:solidFill>
                <a:latin typeface="Arial" panose="020B0604020202020204" pitchFamily="34" charset="0"/>
                <a:ea typeface="Times New Roman" panose="02020603050405020304" pitchFamily="18" charset="0"/>
                <a:cs typeface="Arial" panose="020B0604020202020204" pitchFamily="34" charset="0"/>
              </a:rPr>
              <a:t>Concrete, Pictorial, Abstract Approach</a:t>
            </a:r>
          </a:p>
          <a:p>
            <a:pPr fontAlgn="t">
              <a:lnSpc>
                <a:spcPct val="107000"/>
              </a:lnSpc>
            </a:pPr>
            <a:r>
              <a:rPr lang="en-GB" sz="1100" dirty="0">
                <a:solidFill>
                  <a:srgbClr val="000000"/>
                </a:solidFill>
                <a:latin typeface="Arial" panose="020B0604020202020204" pitchFamily="34" charset="0"/>
                <a:ea typeface="Times New Roman" panose="02020603050405020304" pitchFamily="18" charset="0"/>
                <a:cs typeface="Arial" panose="020B0604020202020204" pitchFamily="34" charset="0"/>
              </a:rPr>
              <a:t>CPA allows the children to work through concepts at a level and understanding that is suited to them.</a:t>
            </a:r>
          </a:p>
        </p:txBody>
      </p:sp>
    </p:spTree>
    <p:extLst>
      <p:ext uri="{BB962C8B-B14F-4D97-AF65-F5344CB8AC3E}">
        <p14:creationId xmlns:p14="http://schemas.microsoft.com/office/powerpoint/2010/main" val="296331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642</Words>
  <Application>Microsoft Office PowerPoint</Application>
  <PresentationFormat>Widescreen</PresentationFormat>
  <Paragraphs>43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Arial Black</vt:lpstr>
      <vt:lpstr>Calibri</vt:lpstr>
      <vt:lpstr>Calibri Light</vt:lpstr>
      <vt:lpstr>Symbol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LFaulkner</dc:creator>
  <cp:lastModifiedBy>LFaulkner</cp:lastModifiedBy>
  <cp:revision>4</cp:revision>
  <dcterms:created xsi:type="dcterms:W3CDTF">2021-05-18T07:41:16Z</dcterms:created>
  <dcterms:modified xsi:type="dcterms:W3CDTF">2021-05-18T08:18:14Z</dcterms:modified>
</cp:coreProperties>
</file>